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70" r:id="rId4"/>
    <p:sldId id="292" r:id="rId5"/>
    <p:sldId id="266" r:id="rId6"/>
    <p:sldId id="306" r:id="rId7"/>
    <p:sldId id="302" r:id="rId8"/>
    <p:sldId id="287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g" initials="M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D9D9D9"/>
    <a:srgbClr val="990000"/>
    <a:srgbClr val="8C3FC5"/>
    <a:srgbClr val="FFCC00"/>
    <a:srgbClr val="00D661"/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3990" autoAdjust="0"/>
  </p:normalViewPr>
  <p:slideViewPr>
    <p:cSldViewPr snapToGrid="0" snapToObjects="1">
      <p:cViewPr varScale="1">
        <p:scale>
          <a:sx n="78" d="100"/>
          <a:sy n="78" d="100"/>
        </p:scale>
        <p:origin x="968" y="46"/>
      </p:cViewPr>
      <p:guideLst>
        <p:guide orient="horz" pos="2160"/>
        <p:guide pos="2880"/>
        <p:guide orient="horz" pos="2159"/>
      </p:guideLst>
    </p:cSldViewPr>
  </p:slideViewPr>
  <p:outlineViewPr>
    <p:cViewPr>
      <p:scale>
        <a:sx n="33" d="100"/>
        <a:sy n="33" d="100"/>
      </p:scale>
      <p:origin x="0" y="-65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45" d="100"/>
        <a:sy n="145" d="100"/>
      </p:scale>
      <p:origin x="0" y="-47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Hocken" userId="2236b152af2a0e2c" providerId="LiveId" clId="{6B9F249E-E26F-4414-AD34-9228BF4F8086}"/>
    <pc:docChg chg="modSld">
      <pc:chgData name="Alexis Hocken" userId="2236b152af2a0e2c" providerId="LiveId" clId="{6B9F249E-E26F-4414-AD34-9228BF4F8086}" dt="2021-03-25T18:49:02.147" v="12" actId="20577"/>
      <pc:docMkLst>
        <pc:docMk/>
      </pc:docMkLst>
      <pc:sldChg chg="modSp mod">
        <pc:chgData name="Alexis Hocken" userId="2236b152af2a0e2c" providerId="LiveId" clId="{6B9F249E-E26F-4414-AD34-9228BF4F8086}" dt="2021-03-25T18:49:02.147" v="12" actId="20577"/>
        <pc:sldMkLst>
          <pc:docMk/>
          <pc:sldMk cId="1729255694" sldId="263"/>
        </pc:sldMkLst>
        <pc:spChg chg="mod">
          <ac:chgData name="Alexis Hocken" userId="2236b152af2a0e2c" providerId="LiveId" clId="{6B9F249E-E26F-4414-AD34-9228BF4F8086}" dt="2021-03-25T18:49:02.147" v="12" actId="20577"/>
          <ac:spMkLst>
            <pc:docMk/>
            <pc:sldMk cId="1729255694" sldId="263"/>
            <ac:spMk id="17" creationId="{B2F23DD3-01DB-4965-A90D-B825E0210BC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236b152af2a0e2c/Documents/THESIS/Soxhlet%20Extra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5652949528284"/>
          <c:y val="7.4966218944046509E-2"/>
          <c:w val="0.60078449628767916"/>
          <c:h val="0.7290937542850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'[Soxhlet Extraction.xlsx]Sheet1'!$B$1</c:f>
              <c:strCache>
                <c:ptCount val="1"/>
                <c:pt idx="0">
                  <c:v>SiO2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'[Soxhlet Extraction.xlsx]Sheet1'!$C$21:$C$25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1.4</c:v>
                  </c:pt>
                  <c:pt idx="4">
                    <c:v>0.9</c:v>
                  </c:pt>
                </c:numCache>
              </c:numRef>
            </c:plus>
            <c:minus>
              <c:numRef>
                <c:f>'[Soxhlet Extraction.xlsx]Sheet1'!$C$21:$C$25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1.4</c:v>
                  </c:pt>
                  <c:pt idx="4">
                    <c:v>0.9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'[Soxhlet Extraction.xlsx]Sheet1'!$A$2:$A$6</c:f>
              <c:numCache>
                <c:formatCode>General</c:formatCode>
                <c:ptCount val="5"/>
                <c:pt idx="0">
                  <c:v>0</c:v>
                </c:pt>
                <c:pt idx="1">
                  <c:v>3.8</c:v>
                </c:pt>
                <c:pt idx="2">
                  <c:v>7.4</c:v>
                </c:pt>
                <c:pt idx="3">
                  <c:v>10.7</c:v>
                </c:pt>
                <c:pt idx="4">
                  <c:v>13.8</c:v>
                </c:pt>
              </c:numCache>
            </c:numRef>
          </c:cat>
          <c:val>
            <c:numRef>
              <c:f>'[Soxhlet Extraction.xlsx]Sheet1'!$B$2:$B$6</c:f>
              <c:numCache>
                <c:formatCode>General</c:formatCode>
                <c:ptCount val="5"/>
                <c:pt idx="0">
                  <c:v>98</c:v>
                </c:pt>
                <c:pt idx="1">
                  <c:v>95</c:v>
                </c:pt>
                <c:pt idx="2">
                  <c:v>93</c:v>
                </c:pt>
                <c:pt idx="3">
                  <c:v>91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4-472C-A2D9-E416C28D8DD9}"/>
            </c:ext>
          </c:extLst>
        </c:ser>
        <c:ser>
          <c:idx val="1"/>
          <c:order val="1"/>
          <c:tx>
            <c:strRef>
              <c:f>'[Soxhlet Extraction.xlsx]Sheet1'!$C$1</c:f>
              <c:strCache>
                <c:ptCount val="1"/>
                <c:pt idx="0">
                  <c:v>MA-SiO2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'[Soxhlet Extraction.xlsx]Sheet1'!$F$9:$F$13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2.2290805279307402</c:v>
                  </c:pt>
                  <c:pt idx="2">
                    <c:v>1.8319631243256207</c:v>
                  </c:pt>
                  <c:pt idx="3">
                    <c:v>1.3952299690970866</c:v>
                  </c:pt>
                  <c:pt idx="4">
                    <c:v>0.95313517754128818</c:v>
                  </c:pt>
                </c:numCache>
              </c:numRef>
            </c:plus>
            <c:minus>
              <c:numRef>
                <c:f>'[Soxhlet Extraction.xlsx]Sheet1'!$F$9:$F$13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2.2290805279307402</c:v>
                  </c:pt>
                  <c:pt idx="2">
                    <c:v>1.8319631243256207</c:v>
                  </c:pt>
                  <c:pt idx="3">
                    <c:v>1.3952299690970866</c:v>
                  </c:pt>
                  <c:pt idx="4">
                    <c:v>0.95313517754128818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'[Soxhlet Extraction.xlsx]Sheet1'!$A$2:$A$6</c:f>
              <c:numCache>
                <c:formatCode>General</c:formatCode>
                <c:ptCount val="5"/>
                <c:pt idx="0">
                  <c:v>0</c:v>
                </c:pt>
                <c:pt idx="1">
                  <c:v>3.8</c:v>
                </c:pt>
                <c:pt idx="2">
                  <c:v>7.4</c:v>
                </c:pt>
                <c:pt idx="3">
                  <c:v>10.7</c:v>
                </c:pt>
                <c:pt idx="4">
                  <c:v>13.8</c:v>
                </c:pt>
              </c:numCache>
            </c:numRef>
          </c:cat>
          <c:val>
            <c:numRef>
              <c:f>'[Soxhlet Extraction.xlsx]Sheet1'!$C$2:$C$6</c:f>
              <c:numCache>
                <c:formatCode>General</c:formatCode>
                <c:ptCount val="5"/>
                <c:pt idx="0">
                  <c:v>98</c:v>
                </c:pt>
                <c:pt idx="1">
                  <c:v>97.280000000000015</c:v>
                </c:pt>
                <c:pt idx="2">
                  <c:v>97.426666666666662</c:v>
                </c:pt>
                <c:pt idx="3">
                  <c:v>96.48</c:v>
                </c:pt>
                <c:pt idx="4">
                  <c:v>98.240000000000009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4-472C-A2D9-E416C28D8DD9}"/>
            </c:ext>
          </c:extLst>
        </c:ser>
        <c:ser>
          <c:idx val="2"/>
          <c:order val="2"/>
          <c:tx>
            <c:strRef>
              <c:f>'[Soxhlet Extraction.xlsx]Sheet1'!$D$1</c:f>
              <c:strCache>
                <c:ptCount val="1"/>
                <c:pt idx="0">
                  <c:v>V-SiO2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'[Soxhlet Extraction.xlsx]Sheet1'!$F$15:$F$19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0.99720721127668144</c:v>
                  </c:pt>
                  <c:pt idx="2">
                    <c:v>0.913710384458155</c:v>
                  </c:pt>
                  <c:pt idx="3">
                    <c:v>0.51976490412065401</c:v>
                  </c:pt>
                  <c:pt idx="4">
                    <c:v>2.57010159764594</c:v>
                  </c:pt>
                </c:numCache>
              </c:numRef>
            </c:plus>
            <c:minus>
              <c:numRef>
                <c:f>'[Soxhlet Extraction.xlsx]Sheet1'!$F$15:$F$19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0.99720721127668144</c:v>
                  </c:pt>
                  <c:pt idx="2">
                    <c:v>0.913710384458155</c:v>
                  </c:pt>
                  <c:pt idx="3">
                    <c:v>0.51976490412065401</c:v>
                  </c:pt>
                  <c:pt idx="4">
                    <c:v>2.57010159764594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'[Soxhlet Extraction.xlsx]Sheet1'!$A$2:$A$6</c:f>
              <c:numCache>
                <c:formatCode>General</c:formatCode>
                <c:ptCount val="5"/>
                <c:pt idx="0">
                  <c:v>0</c:v>
                </c:pt>
                <c:pt idx="1">
                  <c:v>3.8</c:v>
                </c:pt>
                <c:pt idx="2">
                  <c:v>7.4</c:v>
                </c:pt>
                <c:pt idx="3">
                  <c:v>10.7</c:v>
                </c:pt>
                <c:pt idx="4">
                  <c:v>13.8</c:v>
                </c:pt>
              </c:numCache>
            </c:numRef>
          </c:cat>
          <c:val>
            <c:numRef>
              <c:f>'[Soxhlet Extraction.xlsx]Sheet1'!$D$2:$D$6</c:f>
              <c:numCache>
                <c:formatCode>General</c:formatCode>
                <c:ptCount val="5"/>
                <c:pt idx="0">
                  <c:v>98</c:v>
                </c:pt>
                <c:pt idx="1">
                  <c:v>94.876666666666665</c:v>
                </c:pt>
                <c:pt idx="2">
                  <c:v>96.45</c:v>
                </c:pt>
                <c:pt idx="3">
                  <c:v>98.756666666666661</c:v>
                </c:pt>
                <c:pt idx="4">
                  <c:v>96.393333333333331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4-472C-A2D9-E416C28D8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477168"/>
        <c:axId val="561475528"/>
      </c:barChart>
      <c:catAx>
        <c:axId val="561477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Nanoparticle Concentration </a:t>
                </a:r>
                <a:r>
                  <a:rPr lang="en-US" sz="18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(wt%)</a:t>
                </a:r>
                <a:endParaRPr lang="en-US" sz="18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1475528"/>
        <c:crosses val="autoZero"/>
        <c:auto val="1"/>
        <c:lblAlgn val="ctr"/>
        <c:lblOffset val="100"/>
        <c:noMultiLvlLbl val="1"/>
      </c:catAx>
      <c:valAx>
        <c:axId val="561475528"/>
        <c:scaling>
          <c:orientation val="minMax"/>
          <c:max val="100"/>
          <c:min val="8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Gel Fraction (%)</a:t>
                </a:r>
              </a:p>
            </c:rich>
          </c:tx>
          <c:layout>
            <c:manualLayout>
              <c:xMode val="edge"/>
              <c:yMode val="edge"/>
              <c:x val="3.8730308832257091E-3"/>
              <c:y val="0.2185070086570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1477168"/>
        <c:crosses val="autoZero"/>
        <c:crossBetween val="between"/>
        <c:majorUnit val="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4734196312485823"/>
          <c:y val="0.30500006297543536"/>
          <c:w val="0.25125352824772851"/>
          <c:h val="0.2976402805143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560E-7EC1-4ABE-8AA7-6B513D15A63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87F93-A219-4580-9E0C-14D76CAC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7F93-A219-4580-9E0C-14D76CAC1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 dirty="0"/>
              <a:t>by scavenging radicals, limiting diffusion, or simply by diluting the concentration of monomer in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7F93-A219-4580-9E0C-14D76CAC1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 dirty="0"/>
              <a:t>by scavenging radicals, limiting diffusion, or simply by diluting the concentration of monomer in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7F93-A219-4580-9E0C-14D76CAC1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7F93-A219-4580-9E0C-14D76CAC1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5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 dirty="0"/>
              <a:t>by scavenging radicals, limiting diffusion, or simply by diluting the concentration of monomer in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7F93-A219-4580-9E0C-14D76CAC1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8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"/>
          <p:cNvSpPr>
            <a:spLocks noChangeArrowheads="1"/>
          </p:cNvSpPr>
          <p:nvPr/>
        </p:nvSpPr>
        <p:spPr bwMode="auto">
          <a:xfrm>
            <a:off x="457200" y="6642736"/>
            <a:ext cx="8229600" cy="2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50" rIns="90475" bIns="44450"/>
          <a:lstStyle/>
          <a:p>
            <a:pPr algn="r">
              <a:buSzPct val="25000"/>
            </a:pPr>
            <a:r>
              <a:rPr lang="en-US"/>
              <a:t> </a:t>
            </a:r>
          </a:p>
        </p:txBody>
      </p:sp>
      <p:pic>
        <p:nvPicPr>
          <p:cNvPr id="5" name="Shape 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6208396"/>
            <a:ext cx="1001713" cy="5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9" y="491490"/>
            <a:ext cx="3214687" cy="13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6208396"/>
            <a:ext cx="3568700" cy="5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hape 6"/>
          <p:cNvCxnSpPr>
            <a:cxnSpLocks noChangeShapeType="1"/>
          </p:cNvCxnSpPr>
          <p:nvPr/>
        </p:nvCxnSpPr>
        <p:spPr bwMode="auto">
          <a:xfrm>
            <a:off x="1149350" y="6532246"/>
            <a:ext cx="43322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hape 10"/>
          <p:cNvCxnSpPr>
            <a:cxnSpLocks noChangeShapeType="1"/>
          </p:cNvCxnSpPr>
          <p:nvPr/>
        </p:nvCxnSpPr>
        <p:spPr bwMode="auto">
          <a:xfrm>
            <a:off x="1146176" y="6433186"/>
            <a:ext cx="4335463" cy="0"/>
          </a:xfrm>
          <a:prstGeom prst="straightConnector1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286003"/>
            <a:ext cx="7772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en-US" altLang="ko-KR"/>
              <a:t>Click to edit Master 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8" y="3886201"/>
            <a:ext cx="6400799" cy="1752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r>
              <a:rPr lang="en-US" altLang="ko-KR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473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8" y="134803"/>
            <a:ext cx="7315499" cy="1351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57"/>
          <p:cNvSpPr txBox="1">
            <a:spLocks noGrp="1"/>
          </p:cNvSpPr>
          <p:nvPr>
            <p:ph type="sldNum" idx="10"/>
          </p:nvPr>
        </p:nvSpPr>
        <p:spPr bwMode="auto">
          <a:xfrm>
            <a:off x="8426450" y="6164580"/>
            <a:ext cx="547688" cy="6934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7FBF6344-3330-CB41-A6A9-67CA13373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2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6208396"/>
            <a:ext cx="1001713" cy="5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hape 6"/>
          <p:cNvCxnSpPr>
            <a:cxnSpLocks noChangeShapeType="1"/>
          </p:cNvCxnSpPr>
          <p:nvPr/>
        </p:nvCxnSpPr>
        <p:spPr bwMode="auto">
          <a:xfrm>
            <a:off x="1149350" y="6532246"/>
            <a:ext cx="43322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0"/>
          <p:cNvCxnSpPr>
            <a:cxnSpLocks noChangeShapeType="1"/>
          </p:cNvCxnSpPr>
          <p:nvPr/>
        </p:nvCxnSpPr>
        <p:spPr bwMode="auto">
          <a:xfrm>
            <a:off x="1146176" y="6433186"/>
            <a:ext cx="4335463" cy="0"/>
          </a:xfrm>
          <a:prstGeom prst="straightConnector1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6208396"/>
            <a:ext cx="3568700" cy="5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759472"/>
            <a:ext cx="8229600" cy="44585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524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78156"/>
            <a:ext cx="1065212" cy="3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22312" y="4406906"/>
            <a:ext cx="7772400" cy="1361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2312" y="2906712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9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6"/>
          <p:cNvCxnSpPr>
            <a:cxnSpLocks noChangeShapeType="1"/>
          </p:cNvCxnSpPr>
          <p:nvPr/>
        </p:nvCxnSpPr>
        <p:spPr bwMode="auto">
          <a:xfrm>
            <a:off x="457200" y="5539740"/>
            <a:ext cx="8229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0"/>
          <p:cNvCxnSpPr>
            <a:cxnSpLocks noChangeShapeType="1"/>
          </p:cNvCxnSpPr>
          <p:nvPr/>
        </p:nvCxnSpPr>
        <p:spPr bwMode="auto">
          <a:xfrm flipV="1">
            <a:off x="457200" y="5440680"/>
            <a:ext cx="8229600" cy="0"/>
          </a:xfrm>
          <a:prstGeom prst="straightConnector1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1" y="1905003"/>
            <a:ext cx="4038599" cy="3535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2" y="1905003"/>
            <a:ext cx="4038599" cy="3535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55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6"/>
          <p:cNvCxnSpPr>
            <a:cxnSpLocks noChangeShapeType="1"/>
          </p:cNvCxnSpPr>
          <p:nvPr/>
        </p:nvCxnSpPr>
        <p:spPr bwMode="auto">
          <a:xfrm>
            <a:off x="457200" y="5539740"/>
            <a:ext cx="8229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hape 10"/>
          <p:cNvCxnSpPr>
            <a:cxnSpLocks noChangeShapeType="1"/>
          </p:cNvCxnSpPr>
          <p:nvPr/>
        </p:nvCxnSpPr>
        <p:spPr bwMode="auto">
          <a:xfrm flipV="1">
            <a:off x="457200" y="5440680"/>
            <a:ext cx="8229600" cy="0"/>
          </a:xfrm>
          <a:prstGeom prst="straightConnector1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8" y="1535117"/>
            <a:ext cx="4040099" cy="6395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8" y="2174878"/>
            <a:ext cx="4040099" cy="3265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5" y="1535117"/>
            <a:ext cx="4041900" cy="6395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5" y="2174878"/>
            <a:ext cx="4041900" cy="3265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39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8" y="273053"/>
            <a:ext cx="3008399" cy="11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altLang="ko-KR"/>
              <a:t>Click to edit Master title style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575058" y="273054"/>
            <a:ext cx="5111699" cy="5853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8" y="1435103"/>
            <a:ext cx="3008399" cy="469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69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96" y="4800603"/>
            <a:ext cx="5486399" cy="5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792296" y="612778"/>
            <a:ext cx="5486399" cy="4114799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96" y="5367342"/>
            <a:ext cx="5486399" cy="804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86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2476602" y="-114400"/>
            <a:ext cx="4190800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524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57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800704" y="2209699"/>
            <a:ext cx="57148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609704" y="228507"/>
            <a:ext cx="57148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524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05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body" idx="1"/>
          </p:nvPr>
        </p:nvSpPr>
        <p:spPr bwMode="auto">
          <a:xfrm>
            <a:off x="457200" y="1905001"/>
            <a:ext cx="8229600" cy="30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027" name="Shape 8"/>
          <p:cNvSpPr>
            <a:spLocks noChangeArrowheads="1"/>
          </p:cNvSpPr>
          <p:nvPr/>
        </p:nvSpPr>
        <p:spPr bwMode="auto">
          <a:xfrm>
            <a:off x="457200" y="6642736"/>
            <a:ext cx="8229600" cy="2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50" rIns="90475" bIns="44450"/>
          <a:lstStyle/>
          <a:p>
            <a:pPr algn="r">
              <a:buSzPct val="25000"/>
            </a:pPr>
            <a:r>
              <a:rPr lang="en-US"/>
              <a:t>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85" r:id="rId1"/>
    <p:sldLayoutId id="2147483887" r:id="rId2"/>
    <p:sldLayoutId id="2147483880" r:id="rId3"/>
    <p:sldLayoutId id="2147483888" r:id="rId4"/>
    <p:sldLayoutId id="2147483889" r:id="rId5"/>
    <p:sldLayoutId id="2147483881" r:id="rId6"/>
    <p:sldLayoutId id="2147483882" r:id="rId7"/>
    <p:sldLayoutId id="2147483883" r:id="rId8"/>
    <p:sldLayoutId id="2147483884" r:id="rId9"/>
    <p:sldLayoutId id="2147483892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  <a:rtl val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  <a:rtl val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  <a:rtl val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 bwMode="auto">
          <a:xfrm>
            <a:off x="587449" y="2145909"/>
            <a:ext cx="7969102" cy="141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chemeClr val="tx1"/>
                </a:solidFill>
                <a:latin typeface="Arial" charset="0"/>
                <a:cs typeface="Arial" charset="0"/>
              </a:rPr>
              <a:t>Photocurable Nanocomposites for </a:t>
            </a:r>
            <a:br>
              <a:rPr lang="en-US" sz="2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600" b="1" dirty="0">
                <a:solidFill>
                  <a:schemeClr val="tx1"/>
                </a:solidFill>
                <a:latin typeface="Arial" charset="0"/>
                <a:cs typeface="Arial" charset="0"/>
              </a:rPr>
              <a:t>Customizable Cartilage Replacements</a:t>
            </a:r>
            <a:br>
              <a:rPr lang="en-US" sz="2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2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242" name="Subtitle 2"/>
          <p:cNvSpPr txBox="1">
            <a:spLocks noGrp="1"/>
          </p:cNvSpPr>
          <p:nvPr>
            <p:ph type="subTitle" idx="1"/>
          </p:nvPr>
        </p:nvSpPr>
        <p:spPr>
          <a:xfrm>
            <a:off x="817684" y="2882040"/>
            <a:ext cx="7508631" cy="1752600"/>
          </a:xfrm>
        </p:spPr>
        <p:txBody>
          <a:bodyPr/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algn="ctr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ctr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ctr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ctr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Presenter: Alexis Hocken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PI: Prof Matthew D. Green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School for Engineering of Matter, Transport and Energy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Arizona State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261922"/>
            <a:ext cx="8229600" cy="1143200"/>
          </a:xfrm>
        </p:spPr>
        <p:txBody>
          <a:bodyPr/>
          <a:lstStyle/>
          <a:p>
            <a:r>
              <a:rPr lang="en-US" sz="3200" b="1" dirty="0"/>
              <a:t>Acknowledgements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A77D5-D98F-4089-AB20-91660C4D2CC3}"/>
              </a:ext>
            </a:extLst>
          </p:cNvPr>
          <p:cNvSpPr txBox="1"/>
          <p:nvPr/>
        </p:nvSpPr>
        <p:spPr>
          <a:xfrm>
            <a:off x="547254" y="1400471"/>
            <a:ext cx="7858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PI: Dr. Matthew D. Green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ASU/NASA Space Grant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Fellow lab members in Green Research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Dr. Frederick L. Beyer at the Army Research Lab</a:t>
            </a:r>
          </a:p>
        </p:txBody>
      </p:sp>
      <p:pic>
        <p:nvPicPr>
          <p:cNvPr id="8" name="Picture 2" descr="Image result for nsf">
            <a:extLst>
              <a:ext uri="{FF2B5EF4-FFF2-40B4-BE49-F238E27FC236}">
                <a16:creationId xmlns:a16="http://schemas.microsoft.com/office/drawing/2014/main" id="{C4B2EB8E-CDA2-43BF-A4C8-3FEEA85D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38" y="4259994"/>
            <a:ext cx="1659174" cy="166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A7D112D9-F823-49E8-8A42-F00DF18C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56" y="4369088"/>
            <a:ext cx="1533084" cy="15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27266C-D130-4A34-9215-D617DBBE2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63" y="2836311"/>
            <a:ext cx="3122715" cy="1343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8C6D8D-4A4B-402F-A099-68B41C7E4F24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9</a:t>
            </a:r>
          </a:p>
        </p:txBody>
      </p:sp>
      <p:pic>
        <p:nvPicPr>
          <p:cNvPr id="1028" name="Picture 4" descr="ASU/NASA Space Grant">
            <a:extLst>
              <a:ext uri="{FF2B5EF4-FFF2-40B4-BE49-F238E27FC236}">
                <a16:creationId xmlns:a16="http://schemas.microsoft.com/office/drawing/2014/main" id="{7BFB9A66-217C-4115-B319-6D6EAB30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9" y="4326138"/>
            <a:ext cx="1490661" cy="1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U/NASA Space Grant">
            <a:extLst>
              <a:ext uri="{FF2B5EF4-FFF2-40B4-BE49-F238E27FC236}">
                <a16:creationId xmlns:a16="http://schemas.microsoft.com/office/drawing/2014/main" id="{52C86CBA-7EA4-4F7B-843A-2A65DF9A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58" y="4154555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ra A. Fulton Schools of Engineering - Wikipedia">
            <a:extLst>
              <a:ext uri="{FF2B5EF4-FFF2-40B4-BE49-F238E27FC236}">
                <a16:creationId xmlns:a16="http://schemas.microsoft.com/office/drawing/2014/main" id="{DBAE3F30-392C-41F2-A8B9-80B9C492B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0" y="2823617"/>
            <a:ext cx="4151414" cy="13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8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son running&quot;">
            <a:extLst>
              <a:ext uri="{FF2B5EF4-FFF2-40B4-BE49-F238E27FC236}">
                <a16:creationId xmlns:a16="http://schemas.microsoft.com/office/drawing/2014/main" id="{D40B0EF1-5E72-4CBF-BB79-EDDF5901B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1"/>
          <a:stretch/>
        </p:blipFill>
        <p:spPr bwMode="auto">
          <a:xfrm>
            <a:off x="4629863" y="2659414"/>
            <a:ext cx="2948228" cy="16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280"/>
            <a:ext cx="8229600" cy="1143200"/>
          </a:xfrm>
        </p:spPr>
        <p:txBody>
          <a:bodyPr/>
          <a:lstStyle/>
          <a:p>
            <a:r>
              <a:rPr lang="en-US" sz="3200" b="1" dirty="0"/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99513-D79C-480A-89BD-439E23BC84CE}"/>
              </a:ext>
            </a:extLst>
          </p:cNvPr>
          <p:cNvSpPr txBox="1"/>
          <p:nvPr/>
        </p:nvSpPr>
        <p:spPr>
          <a:xfrm>
            <a:off x="1136621" y="6587592"/>
            <a:ext cx="6360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Zhan, et al. </a:t>
            </a:r>
            <a:r>
              <a:rPr lang="en-US" sz="1200" i="1" dirty="0"/>
              <a:t>J. Mech. </a:t>
            </a:r>
            <a:r>
              <a:rPr lang="en-US" sz="1200" i="1" dirty="0" err="1"/>
              <a:t>Behav</a:t>
            </a:r>
            <a:r>
              <a:rPr lang="en-US" sz="1200" i="1" dirty="0"/>
              <a:t>. Biomed</a:t>
            </a:r>
            <a:r>
              <a:rPr lang="en-US" sz="1200" dirty="0"/>
              <a:t>. </a:t>
            </a:r>
            <a:r>
              <a:rPr lang="en-US" sz="1200" b="1" dirty="0"/>
              <a:t>2017</a:t>
            </a:r>
            <a:r>
              <a:rPr lang="en-US" sz="1200" dirty="0"/>
              <a:t>, </a:t>
            </a:r>
            <a:r>
              <a:rPr lang="en-US" sz="1200" i="1" dirty="0"/>
              <a:t>75</a:t>
            </a:r>
            <a:r>
              <a:rPr lang="en-US" sz="1200" dirty="0"/>
              <a:t>, 236–243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48DE6-919B-41B2-8871-D2D0F74E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18" y="3004151"/>
            <a:ext cx="4974314" cy="2764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105E8C-B238-4261-BE0D-7F98E89921AA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9F004-FFBC-434F-9F2C-AEF728A58F17}"/>
              </a:ext>
            </a:extLst>
          </p:cNvPr>
          <p:cNvSpPr txBox="1"/>
          <p:nvPr/>
        </p:nvSpPr>
        <p:spPr>
          <a:xfrm>
            <a:off x="457200" y="1377905"/>
            <a:ext cx="3820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Nanocomposite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Consumer products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Biomedical applications</a:t>
            </a:r>
          </a:p>
        </p:txBody>
      </p:sp>
      <p:pic>
        <p:nvPicPr>
          <p:cNvPr id="7" name="Picture 6" descr="A picture containing refrigerator, cabinet, indoor, open&#10;&#10;Description automatically generated">
            <a:extLst>
              <a:ext uri="{FF2B5EF4-FFF2-40B4-BE49-F238E27FC236}">
                <a16:creationId xmlns:a16="http://schemas.microsoft.com/office/drawing/2014/main" id="{D86258D2-6664-48BC-8188-1EF9010F4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68" t="3253" r="31793"/>
          <a:stretch/>
        </p:blipFill>
        <p:spPr>
          <a:xfrm>
            <a:off x="6995160" y="1005048"/>
            <a:ext cx="1853961" cy="34534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BC871C-4456-49DF-B9EF-B943CDFF5C60}"/>
              </a:ext>
            </a:extLst>
          </p:cNvPr>
          <p:cNvSpPr/>
          <p:nvPr/>
        </p:nvSpPr>
        <p:spPr>
          <a:xfrm>
            <a:off x="3144997" y="4350260"/>
            <a:ext cx="588543" cy="49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ow to 3D print a space station wrench as emailed to orbit ...">
            <a:extLst>
              <a:ext uri="{FF2B5EF4-FFF2-40B4-BE49-F238E27FC236}">
                <a16:creationId xmlns:a16="http://schemas.microsoft.com/office/drawing/2014/main" id="{BD31EA38-834D-4BC9-88CD-663A2FAB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72" y="1052472"/>
            <a:ext cx="2192633" cy="14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560105-5DD6-4F56-9F70-0CFF9589527D}"/>
              </a:ext>
            </a:extLst>
          </p:cNvPr>
          <p:cNvSpPr/>
          <p:nvPr/>
        </p:nvSpPr>
        <p:spPr>
          <a:xfrm>
            <a:off x="2668905" y="4350260"/>
            <a:ext cx="297180" cy="280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584DFD-668F-4384-BE2D-431F41966F2C}"/>
              </a:ext>
            </a:extLst>
          </p:cNvPr>
          <p:cNvSpPr/>
          <p:nvPr/>
        </p:nvSpPr>
        <p:spPr>
          <a:xfrm>
            <a:off x="3434376" y="4479967"/>
            <a:ext cx="1377654" cy="1299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8268A4-B0AD-408C-932B-F51B7CC39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1770" y="4519104"/>
            <a:ext cx="3916095" cy="1108935"/>
          </a:xfrm>
          <a:prstGeom prst="rect">
            <a:avLst/>
          </a:prstGeom>
        </p:spPr>
      </p:pic>
      <p:pic>
        <p:nvPicPr>
          <p:cNvPr id="17" name="Picture 2" descr="Image result for injectable hydrogels">
            <a:extLst>
              <a:ext uri="{FF2B5EF4-FFF2-40B4-BE49-F238E27FC236}">
                <a16:creationId xmlns:a16="http://schemas.microsoft.com/office/drawing/2014/main" id="{D033BC93-AFCF-4797-B789-D8161562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82" y="4458456"/>
            <a:ext cx="3778300" cy="17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9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8229600" cy="1143200"/>
          </a:xfrm>
        </p:spPr>
        <p:txBody>
          <a:bodyPr/>
          <a:lstStyle/>
          <a:p>
            <a:r>
              <a:rPr lang="en-US" sz="3200" b="1" dirty="0"/>
              <a:t>Introduction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9F442-CD00-481F-9C11-FCD4EA5CC204}"/>
              </a:ext>
            </a:extLst>
          </p:cNvPr>
          <p:cNvSpPr txBox="1"/>
          <p:nvPr/>
        </p:nvSpPr>
        <p:spPr>
          <a:xfrm>
            <a:off x="547255" y="1322879"/>
            <a:ext cx="7842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study aims to understand the influence of V-SiO</a:t>
            </a:r>
            <a:r>
              <a:rPr lang="en-US" sz="2000" baseline="-25000" dirty="0"/>
              <a:t>2</a:t>
            </a:r>
            <a:r>
              <a:rPr lang="en-US" sz="2000" dirty="0"/>
              <a:t> and MA-SiO</a:t>
            </a:r>
            <a:r>
              <a:rPr lang="en-US" sz="2000" baseline="-25000" dirty="0"/>
              <a:t>2</a:t>
            </a:r>
            <a:r>
              <a:rPr lang="en-US" sz="2000" dirty="0"/>
              <a:t> loading on the polymerization yield, morphology, and mechanical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analyzed samples with 0, 3.8, 7.4, 10.7, and 13.8 </a:t>
            </a:r>
            <a:r>
              <a:rPr lang="en-US" sz="2000" dirty="0" err="1"/>
              <a:t>wt</a:t>
            </a:r>
            <a:r>
              <a:rPr lang="en-US" sz="2000" dirty="0"/>
              <a:t>% silica nanoparticles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079BF-C29E-46F5-BA53-DC1B32AD1DA6}"/>
              </a:ext>
            </a:extLst>
          </p:cNvPr>
          <p:cNvSpPr txBox="1"/>
          <p:nvPr/>
        </p:nvSpPr>
        <p:spPr>
          <a:xfrm>
            <a:off x="1075765" y="6595184"/>
            <a:ext cx="570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Hocken, et al. </a:t>
            </a:r>
            <a:r>
              <a:rPr lang="en-US" sz="1200" i="1" dirty="0"/>
              <a:t>Industrial &amp; Engineering Chemistry Research.</a:t>
            </a:r>
            <a:r>
              <a:rPr lang="en-US" sz="1200" dirty="0"/>
              <a:t> </a:t>
            </a:r>
            <a:r>
              <a:rPr lang="en-US" sz="1200" b="1" dirty="0"/>
              <a:t>2019</a:t>
            </a:r>
            <a:r>
              <a:rPr lang="en-US" sz="1200" dirty="0"/>
              <a:t>, </a:t>
            </a:r>
            <a:r>
              <a:rPr lang="en-US" sz="1200" i="1" dirty="0"/>
              <a:t>58</a:t>
            </a:r>
            <a:r>
              <a:rPr lang="en-US" sz="1200" dirty="0"/>
              <a:t> (32).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1F4DD-1FB1-4F46-933D-7F1BE94383CB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04B42-D9CF-4A08-8D3E-FAAF927D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29" y="3455143"/>
            <a:ext cx="2107526" cy="25551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FE2F74-9F60-4893-A242-10398BD1BE2A}"/>
              </a:ext>
            </a:extLst>
          </p:cNvPr>
          <p:cNvSpPr txBox="1"/>
          <p:nvPr/>
        </p:nvSpPr>
        <p:spPr>
          <a:xfrm>
            <a:off x="5072772" y="5792723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E5E41B-8A15-47B9-9249-E886AE484C0B}"/>
              </a:ext>
            </a:extLst>
          </p:cNvPr>
          <p:cNvSpPr txBox="1"/>
          <p:nvPr/>
        </p:nvSpPr>
        <p:spPr>
          <a:xfrm>
            <a:off x="7225794" y="5825593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V-SiO</a:t>
            </a:r>
            <a:r>
              <a:rPr lang="en-US" sz="1800" baseline="-25000" dirty="0"/>
              <a:t>2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8675CC-6163-431A-AF76-38CE80E250B1}"/>
              </a:ext>
            </a:extLst>
          </p:cNvPr>
          <p:cNvSpPr txBox="1"/>
          <p:nvPr/>
        </p:nvSpPr>
        <p:spPr>
          <a:xfrm>
            <a:off x="563702" y="3005257"/>
            <a:ext cx="293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Photocuring Mechanism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2360A1-7B9B-462E-8D66-6A97877AB81C}"/>
              </a:ext>
            </a:extLst>
          </p:cNvPr>
          <p:cNvSpPr txBox="1"/>
          <p:nvPr/>
        </p:nvSpPr>
        <p:spPr>
          <a:xfrm>
            <a:off x="5783482" y="3594699"/>
            <a:ext cx="253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Unfunctionalized 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86B9D-D940-4228-AB4D-A1A50C63427B}"/>
              </a:ext>
            </a:extLst>
          </p:cNvPr>
          <p:cNvSpPr txBox="1"/>
          <p:nvPr/>
        </p:nvSpPr>
        <p:spPr>
          <a:xfrm>
            <a:off x="4572000" y="2787524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Phase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69EEBE-FD8A-497A-B7EF-C069766DD54B}"/>
              </a:ext>
            </a:extLst>
          </p:cNvPr>
          <p:cNvSpPr txBox="1"/>
          <p:nvPr/>
        </p:nvSpPr>
        <p:spPr>
          <a:xfrm>
            <a:off x="3500712" y="4028683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Phase 2: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A6261A-F9D1-4136-A040-78C7F6683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32" y="2573841"/>
            <a:ext cx="929171" cy="9998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608C55-32F3-4AA2-9122-C9E614FBE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333" y="4006838"/>
            <a:ext cx="1782024" cy="18443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F90155-6C76-448A-AB25-A2845DE94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178" y="4077822"/>
            <a:ext cx="1859383" cy="17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3EA996-99B6-4855-B5F2-BFACC3BC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28" y="870341"/>
            <a:ext cx="6298746" cy="2753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8229600" cy="1143200"/>
          </a:xfrm>
        </p:spPr>
        <p:txBody>
          <a:bodyPr/>
          <a:lstStyle/>
          <a:p>
            <a:r>
              <a:rPr lang="en-US" sz="2800" b="1" dirty="0"/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079BF-C29E-46F5-BA53-DC1B32AD1DA6}"/>
              </a:ext>
            </a:extLst>
          </p:cNvPr>
          <p:cNvSpPr txBox="1"/>
          <p:nvPr/>
        </p:nvSpPr>
        <p:spPr>
          <a:xfrm>
            <a:off x="1075765" y="6595184"/>
            <a:ext cx="570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Hocken, et al. </a:t>
            </a:r>
            <a:r>
              <a:rPr lang="en-US" sz="1200" i="1" dirty="0"/>
              <a:t>Industrial &amp; Engineering Chemistry Research.</a:t>
            </a:r>
            <a:r>
              <a:rPr lang="en-US" sz="1200" dirty="0"/>
              <a:t> </a:t>
            </a:r>
            <a:r>
              <a:rPr lang="en-US" sz="1200" b="1" dirty="0"/>
              <a:t>2019</a:t>
            </a:r>
            <a:r>
              <a:rPr lang="en-US" sz="1200" dirty="0"/>
              <a:t>, </a:t>
            </a:r>
            <a:r>
              <a:rPr lang="en-US" sz="1200" i="1" dirty="0"/>
              <a:t>58</a:t>
            </a:r>
            <a:r>
              <a:rPr lang="en-US" sz="1200" dirty="0"/>
              <a:t> (32).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B3D24-D9FC-4496-94DA-D5BCA2699491}"/>
              </a:ext>
            </a:extLst>
          </p:cNvPr>
          <p:cNvSpPr txBox="1"/>
          <p:nvPr/>
        </p:nvSpPr>
        <p:spPr>
          <a:xfrm>
            <a:off x="635333" y="1240048"/>
            <a:ext cx="673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Cross-Linking Reaction of PEGDA Initiated by DMPA under UV Light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1F4DD-1FB1-4F46-933D-7F1BE94383CB}"/>
              </a:ext>
            </a:extLst>
          </p:cNvPr>
          <p:cNvSpPr txBox="1"/>
          <p:nvPr/>
        </p:nvSpPr>
        <p:spPr>
          <a:xfrm>
            <a:off x="8732400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90CC4-AC03-4C33-9613-9308C81F31D7}"/>
              </a:ext>
            </a:extLst>
          </p:cNvPr>
          <p:cNvSpPr txBox="1"/>
          <p:nvPr/>
        </p:nvSpPr>
        <p:spPr>
          <a:xfrm>
            <a:off x="635333" y="4535868"/>
            <a:ext cx="673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Cross-Linking Reaction of PEGDA with V-SiO</a:t>
            </a:r>
            <a:r>
              <a:rPr lang="en-US" sz="2000" i="1" baseline="-25000" dirty="0"/>
              <a:t>2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F7263-5F35-4ABA-82CF-BB1AA8876920}"/>
              </a:ext>
            </a:extLst>
          </p:cNvPr>
          <p:cNvSpPr txBox="1"/>
          <p:nvPr/>
        </p:nvSpPr>
        <p:spPr>
          <a:xfrm>
            <a:off x="635333" y="2589954"/>
            <a:ext cx="673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Cross-Linking Reaction of PEGDA with MA-SiO</a:t>
            </a:r>
            <a:r>
              <a:rPr lang="en-US" sz="2000" i="1" baseline="-25000" dirty="0"/>
              <a:t>2</a:t>
            </a: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B0062E-1614-4501-916D-F75800E2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32" y="3030687"/>
            <a:ext cx="5884035" cy="1464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C13A88-C502-407B-AD1C-016B7A1D7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43" y="5036520"/>
            <a:ext cx="5910943" cy="11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7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7854462" cy="1143200"/>
          </a:xfrm>
        </p:spPr>
        <p:txBody>
          <a:bodyPr/>
          <a:lstStyle/>
          <a:p>
            <a:r>
              <a:rPr lang="en-US" sz="2800" b="1" dirty="0"/>
              <a:t>Confirming Gel Fraction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2010A-EB23-4BB0-85F9-4F2E369156C6}"/>
              </a:ext>
            </a:extLst>
          </p:cNvPr>
          <p:cNvSpPr/>
          <p:nvPr/>
        </p:nvSpPr>
        <p:spPr>
          <a:xfrm>
            <a:off x="6781808" y="1606062"/>
            <a:ext cx="867508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19A83-F36B-48AC-8CA7-9FAEA1C46F26}"/>
              </a:ext>
            </a:extLst>
          </p:cNvPr>
          <p:cNvSpPr txBox="1"/>
          <p:nvPr/>
        </p:nvSpPr>
        <p:spPr>
          <a:xfrm>
            <a:off x="1075765" y="6595184"/>
            <a:ext cx="570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*Hocken, et al. </a:t>
            </a:r>
            <a:r>
              <a:rPr lang="en-US" sz="1200" i="1" dirty="0"/>
              <a:t>Industrial &amp; Engineering Chemistry Research.</a:t>
            </a:r>
            <a:r>
              <a:rPr lang="en-US" sz="1200" dirty="0"/>
              <a:t> </a:t>
            </a:r>
            <a:r>
              <a:rPr lang="en-US" sz="1200" b="1" dirty="0"/>
              <a:t>2019</a:t>
            </a:r>
            <a:r>
              <a:rPr lang="en-US" sz="1200" dirty="0"/>
              <a:t>, </a:t>
            </a:r>
            <a:r>
              <a:rPr lang="en-US" sz="1200" i="1" dirty="0"/>
              <a:t>58</a:t>
            </a:r>
            <a:r>
              <a:rPr lang="en-US" sz="1200" dirty="0"/>
              <a:t> (32).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3AA8118-FA95-45A6-B4FE-EA018AE93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562412"/>
              </p:ext>
            </p:extLst>
          </p:nvPr>
        </p:nvGraphicFramePr>
        <p:xfrm>
          <a:off x="310063" y="1080185"/>
          <a:ext cx="6453981" cy="321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EA89C54-0E19-4052-911C-992140A951E7}"/>
              </a:ext>
            </a:extLst>
          </p:cNvPr>
          <p:cNvSpPr txBox="1"/>
          <p:nvPr/>
        </p:nvSpPr>
        <p:spPr>
          <a:xfrm>
            <a:off x="5605580" y="2014651"/>
            <a:ext cx="877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SiO</a:t>
            </a:r>
            <a:r>
              <a:rPr lang="en-US" sz="1800" baseline="-25000" dirty="0"/>
              <a:t>2</a:t>
            </a:r>
            <a:r>
              <a:rPr lang="en-US" sz="18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F8D507-6A4B-4D3F-BDC5-0244D3D1A3CD}"/>
              </a:ext>
            </a:extLst>
          </p:cNvPr>
          <p:cNvSpPr txBox="1"/>
          <p:nvPr/>
        </p:nvSpPr>
        <p:spPr>
          <a:xfrm>
            <a:off x="5589548" y="2331555"/>
            <a:ext cx="1129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MA-SiO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208653-AB44-4536-A091-4F19FAF1CFA0}"/>
              </a:ext>
            </a:extLst>
          </p:cNvPr>
          <p:cNvSpPr txBox="1"/>
          <p:nvPr/>
        </p:nvSpPr>
        <p:spPr>
          <a:xfrm>
            <a:off x="5589548" y="2691073"/>
            <a:ext cx="1129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V-SiO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AC3B29-8326-4768-8887-41A3BFB6D0E3}"/>
              </a:ext>
            </a:extLst>
          </p:cNvPr>
          <p:cNvSpPr txBox="1"/>
          <p:nvPr/>
        </p:nvSpPr>
        <p:spPr>
          <a:xfrm>
            <a:off x="1678802" y="6042740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B39C15-9A88-46E8-9FB3-481EDEB3A898}"/>
              </a:ext>
            </a:extLst>
          </p:cNvPr>
          <p:cNvSpPr txBox="1"/>
          <p:nvPr/>
        </p:nvSpPr>
        <p:spPr>
          <a:xfrm>
            <a:off x="4040062" y="6042740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V-SiO</a:t>
            </a:r>
            <a:r>
              <a:rPr lang="en-US" sz="1800" baseline="-25000" dirty="0"/>
              <a:t>2</a:t>
            </a:r>
            <a:endParaRPr lang="en-US" sz="2400" dirty="0"/>
          </a:p>
        </p:txBody>
      </p:sp>
      <p:pic>
        <p:nvPicPr>
          <p:cNvPr id="27" name="Picture 4" descr="Image result for soxhlet extraction">
            <a:extLst>
              <a:ext uri="{FF2B5EF4-FFF2-40B4-BE49-F238E27FC236}">
                <a16:creationId xmlns:a16="http://schemas.microsoft.com/office/drawing/2014/main" id="{1AF993F9-8B7E-4D04-ADE3-B5BB62B9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35" y="1250384"/>
            <a:ext cx="1843981" cy="46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4B20E5-4E53-4343-BC8B-D26E10F31E24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E7FB40-C5CC-4F04-B28C-EC8995789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168" y="4244515"/>
            <a:ext cx="1782024" cy="18443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9DAF63-2B2A-4929-AE47-15537A389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662" y="4325410"/>
            <a:ext cx="1859383" cy="17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9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535541-CECD-4307-81E9-46A62D25D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29" y="4029926"/>
            <a:ext cx="2129136" cy="201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7854462" cy="1143200"/>
          </a:xfrm>
        </p:spPr>
        <p:txBody>
          <a:bodyPr/>
          <a:lstStyle/>
          <a:p>
            <a:r>
              <a:rPr lang="en-US" sz="2800" b="1" dirty="0"/>
              <a:t>Nanoparticle Size &amp; Dispersion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C3F9E6-3D55-43B0-83FC-7B877CC47C2C}"/>
              </a:ext>
            </a:extLst>
          </p:cNvPr>
          <p:cNvSpPr txBox="1"/>
          <p:nvPr/>
        </p:nvSpPr>
        <p:spPr>
          <a:xfrm>
            <a:off x="8675250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D894D-5DDA-4DAD-9D58-220B255BDC8D}"/>
              </a:ext>
            </a:extLst>
          </p:cNvPr>
          <p:cNvSpPr txBox="1"/>
          <p:nvPr/>
        </p:nvSpPr>
        <p:spPr>
          <a:xfrm>
            <a:off x="547465" y="3728664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V-SiO</a:t>
            </a:r>
            <a:r>
              <a:rPr lang="en-US" sz="1800" baseline="-25000" dirty="0"/>
              <a:t>2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20A8D-B78D-47F3-BD7B-5F781273D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9" y="1541159"/>
            <a:ext cx="2040255" cy="2111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5CD060-D482-498A-AFCC-9632041906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42413"/>
          <a:stretch/>
        </p:blipFill>
        <p:spPr>
          <a:xfrm>
            <a:off x="5028554" y="1381557"/>
            <a:ext cx="2041141" cy="236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1CEB2B-5BC8-425E-8089-F18F6B3AC0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371" r="48190" b="698"/>
          <a:stretch/>
        </p:blipFill>
        <p:spPr>
          <a:xfrm>
            <a:off x="5028554" y="3792821"/>
            <a:ext cx="2040255" cy="23695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908DC1-49A9-4E41-B1C1-30352A8D3819}"/>
              </a:ext>
            </a:extLst>
          </p:cNvPr>
          <p:cNvSpPr txBox="1"/>
          <p:nvPr/>
        </p:nvSpPr>
        <p:spPr>
          <a:xfrm>
            <a:off x="4966007" y="1096604"/>
            <a:ext cx="2165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sectional area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BF600C56-9D99-4458-A2BE-1874456D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6" y="1391047"/>
            <a:ext cx="2581308" cy="235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44C853BB-174B-43BD-91CA-B18ABAD5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5" y="3792821"/>
            <a:ext cx="2594719" cy="23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3EDF5C-D36F-4508-98A8-2DCA31C48291}"/>
              </a:ext>
            </a:extLst>
          </p:cNvPr>
          <p:cNvSpPr txBox="1"/>
          <p:nvPr/>
        </p:nvSpPr>
        <p:spPr>
          <a:xfrm>
            <a:off x="2352263" y="1096604"/>
            <a:ext cx="2691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 dispersed in methanol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F9306B-BFB6-4E45-A6EF-5A1AD0F16E75}"/>
              </a:ext>
            </a:extLst>
          </p:cNvPr>
          <p:cNvSpPr txBox="1"/>
          <p:nvPr/>
        </p:nvSpPr>
        <p:spPr>
          <a:xfrm>
            <a:off x="3693890" y="5857850"/>
            <a:ext cx="107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V-SiO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20EAB8-9B8E-4A07-9D90-79E6576FB4E1}"/>
              </a:ext>
            </a:extLst>
          </p:cNvPr>
          <p:cNvSpPr txBox="1"/>
          <p:nvPr/>
        </p:nvSpPr>
        <p:spPr>
          <a:xfrm>
            <a:off x="6371026" y="5857850"/>
            <a:ext cx="107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V-SiO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8174D4-D305-4013-83DD-35C442863BF3}"/>
              </a:ext>
            </a:extLst>
          </p:cNvPr>
          <p:cNvSpPr txBox="1"/>
          <p:nvPr/>
        </p:nvSpPr>
        <p:spPr>
          <a:xfrm>
            <a:off x="6053453" y="3391839"/>
            <a:ext cx="107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MA-SiO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0EBE0-DAB9-4372-85EA-AB6677B90CA4}"/>
              </a:ext>
            </a:extLst>
          </p:cNvPr>
          <p:cNvSpPr txBox="1"/>
          <p:nvPr/>
        </p:nvSpPr>
        <p:spPr>
          <a:xfrm>
            <a:off x="3951081" y="3396282"/>
            <a:ext cx="107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MA-SiO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DD060-26F4-4D54-8C61-BE1DC58733F4}"/>
              </a:ext>
            </a:extLst>
          </p:cNvPr>
          <p:cNvSpPr txBox="1"/>
          <p:nvPr/>
        </p:nvSpPr>
        <p:spPr>
          <a:xfrm>
            <a:off x="461704" y="1229579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18C345-44EA-4F02-91AE-E09BC2952136}"/>
              </a:ext>
            </a:extLst>
          </p:cNvPr>
          <p:cNvSpPr txBox="1"/>
          <p:nvPr/>
        </p:nvSpPr>
        <p:spPr>
          <a:xfrm>
            <a:off x="7303125" y="2063099"/>
            <a:ext cx="1687839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MA-SiO</a:t>
            </a:r>
            <a:r>
              <a:rPr lang="en-US" sz="1600" i="1" baseline="-25000" dirty="0">
                <a:solidFill>
                  <a:schemeClr val="tx1"/>
                </a:solidFill>
              </a:rPr>
              <a:t>2</a:t>
            </a:r>
            <a:r>
              <a:rPr lang="en-US" sz="1600" i="1" dirty="0">
                <a:solidFill>
                  <a:schemeClr val="tx1"/>
                </a:solidFill>
              </a:rPr>
              <a:t>: uniform size distribution and better dispersion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5F8D8B-56A1-4A91-9CE2-63D16E50C445}"/>
              </a:ext>
            </a:extLst>
          </p:cNvPr>
          <p:cNvSpPr txBox="1"/>
          <p:nvPr/>
        </p:nvSpPr>
        <p:spPr>
          <a:xfrm>
            <a:off x="7303125" y="4438895"/>
            <a:ext cx="1687839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V-SiO</a:t>
            </a:r>
            <a:r>
              <a:rPr lang="en-US" sz="1600" i="1" baseline="-25000" dirty="0">
                <a:solidFill>
                  <a:schemeClr val="tx1"/>
                </a:solidFill>
              </a:rPr>
              <a:t>2</a:t>
            </a:r>
            <a:r>
              <a:rPr lang="en-US" sz="1600" i="1" dirty="0">
                <a:solidFill>
                  <a:schemeClr val="tx1"/>
                </a:solidFill>
              </a:rPr>
              <a:t>: bimodal size distribution and more aggregation </a:t>
            </a:r>
          </a:p>
        </p:txBody>
      </p:sp>
    </p:spTree>
    <p:extLst>
      <p:ext uri="{BB962C8B-B14F-4D97-AF65-F5344CB8AC3E}">
        <p14:creationId xmlns:p14="http://schemas.microsoft.com/office/powerpoint/2010/main" val="118817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7854462" cy="1143200"/>
          </a:xfrm>
        </p:spPr>
        <p:txBody>
          <a:bodyPr/>
          <a:lstStyle/>
          <a:p>
            <a:r>
              <a:rPr lang="en-US" sz="2800" b="1" dirty="0"/>
              <a:t>Dynamic Mechanical Behavior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10209-818A-4041-BFC4-7CE9D757022A}"/>
              </a:ext>
            </a:extLst>
          </p:cNvPr>
          <p:cNvSpPr/>
          <p:nvPr/>
        </p:nvSpPr>
        <p:spPr>
          <a:xfrm>
            <a:off x="5416550" y="2861526"/>
            <a:ext cx="1778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2010A-EB23-4BB0-85F9-4F2E369156C6}"/>
              </a:ext>
            </a:extLst>
          </p:cNvPr>
          <p:cNvSpPr/>
          <p:nvPr/>
        </p:nvSpPr>
        <p:spPr>
          <a:xfrm>
            <a:off x="6605954" y="1606062"/>
            <a:ext cx="867508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842F8-5D9E-46FC-BFA2-F2F554D7157F}"/>
              </a:ext>
            </a:extLst>
          </p:cNvPr>
          <p:cNvSpPr txBox="1"/>
          <p:nvPr/>
        </p:nvSpPr>
        <p:spPr>
          <a:xfrm>
            <a:off x="8675250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CE7E3F-DDF1-4BF7-961C-D1B6A0B289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5113" y="1304644"/>
            <a:ext cx="6717177" cy="2623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6B87F4-E1FF-4174-90A1-0C2230F24F5B}"/>
                  </a:ext>
                </a:extLst>
              </p:cNvPr>
              <p:cNvSpPr txBox="1"/>
              <p:nvPr/>
            </p:nvSpPr>
            <p:spPr>
              <a:xfrm>
                <a:off x="7039708" y="2040350"/>
                <a:ext cx="1793165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6B87F4-E1FF-4174-90A1-0C2230F24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08" y="2040350"/>
                <a:ext cx="1793165" cy="666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00F5D71-8184-40F1-B33F-E3D77C3ACF31}"/>
              </a:ext>
            </a:extLst>
          </p:cNvPr>
          <p:cNvSpPr txBox="1"/>
          <p:nvPr/>
        </p:nvSpPr>
        <p:spPr>
          <a:xfrm>
            <a:off x="5777866" y="4313073"/>
            <a:ext cx="2567178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E’ generally increases with higher loadings of NPs. MA-SiO</a:t>
            </a:r>
            <a:r>
              <a:rPr lang="en-US" sz="1600" i="1" baseline="-25000" dirty="0">
                <a:solidFill>
                  <a:schemeClr val="tx1"/>
                </a:solidFill>
              </a:rPr>
              <a:t>2</a:t>
            </a:r>
            <a:r>
              <a:rPr lang="en-US" sz="1600" i="1" dirty="0">
                <a:solidFill>
                  <a:schemeClr val="tx1"/>
                </a:solidFill>
              </a:rPr>
              <a:t> composites have a tighter network due to shorter Mc.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58644A-E827-40A0-B331-27F176EDA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816" b="12255"/>
          <a:stretch/>
        </p:blipFill>
        <p:spPr>
          <a:xfrm>
            <a:off x="798957" y="4068235"/>
            <a:ext cx="4507716" cy="198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8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429543-60BE-4EAE-8126-DFE6904453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008787"/>
            <a:ext cx="6326841" cy="5191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09467-6D2E-4155-BDA7-51041AF5A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636" y="3236861"/>
            <a:ext cx="1388396" cy="1436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7854462" cy="1143200"/>
          </a:xfrm>
        </p:spPr>
        <p:txBody>
          <a:bodyPr/>
          <a:lstStyle/>
          <a:p>
            <a:r>
              <a:rPr lang="en-US" sz="2800" b="1" dirty="0"/>
              <a:t>Compressive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10209-818A-4041-BFC4-7CE9D757022A}"/>
              </a:ext>
            </a:extLst>
          </p:cNvPr>
          <p:cNvSpPr/>
          <p:nvPr/>
        </p:nvSpPr>
        <p:spPr>
          <a:xfrm>
            <a:off x="5416550" y="2861526"/>
            <a:ext cx="1778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19A83-F36B-48AC-8CA7-9FAEA1C46F26}"/>
              </a:ext>
            </a:extLst>
          </p:cNvPr>
          <p:cNvSpPr txBox="1"/>
          <p:nvPr/>
        </p:nvSpPr>
        <p:spPr>
          <a:xfrm>
            <a:off x="1075765" y="6595184"/>
            <a:ext cx="570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*Hocken, et al. </a:t>
            </a:r>
            <a:r>
              <a:rPr lang="en-US" sz="1200" i="1" dirty="0"/>
              <a:t>Industrial &amp; Engineering Chemistry Research.</a:t>
            </a:r>
            <a:r>
              <a:rPr lang="en-US" sz="1200" dirty="0"/>
              <a:t> </a:t>
            </a:r>
            <a:r>
              <a:rPr lang="en-US" sz="1200" b="1" dirty="0"/>
              <a:t>2019</a:t>
            </a:r>
            <a:r>
              <a:rPr lang="en-US" sz="1200" dirty="0"/>
              <a:t>, </a:t>
            </a:r>
            <a:r>
              <a:rPr lang="en-US" sz="1200" i="1" dirty="0"/>
              <a:t>58</a:t>
            </a:r>
            <a:r>
              <a:rPr lang="en-US" sz="1200" dirty="0"/>
              <a:t> (32).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842F8-5D9E-46FC-BFA2-F2F554D7157F}"/>
              </a:ext>
            </a:extLst>
          </p:cNvPr>
          <p:cNvSpPr txBox="1"/>
          <p:nvPr/>
        </p:nvSpPr>
        <p:spPr>
          <a:xfrm>
            <a:off x="8675250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9F6EA1-0930-4E6C-B2E0-16B61D026D21}"/>
              </a:ext>
            </a:extLst>
          </p:cNvPr>
          <p:cNvSpPr txBox="1"/>
          <p:nvPr/>
        </p:nvSpPr>
        <p:spPr>
          <a:xfrm>
            <a:off x="7205022" y="2936580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998EC-6E3A-422B-9202-9AFF047BB89D}"/>
              </a:ext>
            </a:extLst>
          </p:cNvPr>
          <p:cNvSpPr txBox="1"/>
          <p:nvPr/>
        </p:nvSpPr>
        <p:spPr>
          <a:xfrm>
            <a:off x="7277851" y="4624823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FD0708-141E-4BDE-A44F-F61729A87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234" y="4958543"/>
            <a:ext cx="1417201" cy="13440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C52D0B-560F-44A7-91C3-C97DE965CF83}"/>
              </a:ext>
            </a:extLst>
          </p:cNvPr>
          <p:cNvSpPr txBox="1"/>
          <p:nvPr/>
        </p:nvSpPr>
        <p:spPr>
          <a:xfrm>
            <a:off x="3806189" y="3871188"/>
            <a:ext cx="2954991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</a:rPr>
              <a:t>Functionalized NP’s allow for a more robust material, contributing to a greater range of properties that these composites can offer.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2A07A5-2259-4922-ACD2-58EC613BF6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05" t="5173" r="11211" b="3512"/>
          <a:stretch/>
        </p:blipFill>
        <p:spPr>
          <a:xfrm>
            <a:off x="7233234" y="1066050"/>
            <a:ext cx="959630" cy="17828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3F0944-70E6-4DCC-9A92-836E1646656E}"/>
              </a:ext>
            </a:extLst>
          </p:cNvPr>
          <p:cNvSpPr txBox="1"/>
          <p:nvPr/>
        </p:nvSpPr>
        <p:spPr>
          <a:xfrm>
            <a:off x="7871235" y="1066050"/>
            <a:ext cx="137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Compressive testing</a:t>
            </a:r>
          </a:p>
        </p:txBody>
      </p:sp>
    </p:spTree>
    <p:extLst>
      <p:ext uri="{BB962C8B-B14F-4D97-AF65-F5344CB8AC3E}">
        <p14:creationId xmlns:p14="http://schemas.microsoft.com/office/powerpoint/2010/main" val="370064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027"/>
            <a:ext cx="8229600" cy="1143200"/>
          </a:xfrm>
        </p:spPr>
        <p:txBody>
          <a:bodyPr/>
          <a:lstStyle/>
          <a:p>
            <a:r>
              <a:rPr lang="en-US" sz="3200" b="1" dirty="0"/>
              <a:t>Conclusions &amp; Future Work</a:t>
            </a:r>
          </a:p>
        </p:txBody>
      </p:sp>
      <p:pic>
        <p:nvPicPr>
          <p:cNvPr id="5" name="Picture 4" descr="A picture containing refrigerator, cabinet, indoor, open&#10;&#10;Description automatically generated">
            <a:extLst>
              <a:ext uri="{FF2B5EF4-FFF2-40B4-BE49-F238E27FC236}">
                <a16:creationId xmlns:a16="http://schemas.microsoft.com/office/drawing/2014/main" id="{8C9526A7-987C-44EC-84CA-96B0AEE65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8" t="3253" r="31793"/>
          <a:stretch/>
        </p:blipFill>
        <p:spPr>
          <a:xfrm>
            <a:off x="248152" y="2747131"/>
            <a:ext cx="1789842" cy="3333972"/>
          </a:xfrm>
          <a:prstGeom prst="rect">
            <a:avLst/>
          </a:prstGeom>
        </p:spPr>
      </p:pic>
      <p:pic>
        <p:nvPicPr>
          <p:cNvPr id="2050" name="Picture 2" descr="Image result for 3d printed cartilage">
            <a:extLst>
              <a:ext uri="{FF2B5EF4-FFF2-40B4-BE49-F238E27FC236}">
                <a16:creationId xmlns:a16="http://schemas.microsoft.com/office/drawing/2014/main" id="{46127760-90CF-47C7-A5B9-957D01F7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43" y="4528138"/>
            <a:ext cx="2862218" cy="15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F23DD3-01DB-4965-A90D-B825E0210BC3}"/>
              </a:ext>
            </a:extLst>
          </p:cNvPr>
          <p:cNvSpPr txBox="1"/>
          <p:nvPr/>
        </p:nvSpPr>
        <p:spPr>
          <a:xfrm>
            <a:off x="4769051" y="1536174"/>
            <a:ext cx="4257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Finalize manuscript and submit for publication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Moving further, we could investigate the effects of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Other nanoscale additives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Other surface compositions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Other sizes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Cross-linker molecular weight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Photocatalysts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F79970-3C3C-415B-9413-881F1091281A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pic>
        <p:nvPicPr>
          <p:cNvPr id="18" name="Picture 2" descr="How to 3D print a space station wrench as emailed to orbit ...">
            <a:extLst>
              <a:ext uri="{FF2B5EF4-FFF2-40B4-BE49-F238E27FC236}">
                <a16:creationId xmlns:a16="http://schemas.microsoft.com/office/drawing/2014/main" id="{B08A9FD4-A27D-4EE7-8CE6-9688D6B6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43" y="2758367"/>
            <a:ext cx="2536087" cy="16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F9190E-4EAB-4AA9-964C-99FFD269B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34" y="1303894"/>
            <a:ext cx="4187923" cy="13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5694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group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group template.pot</Template>
  <TotalTime>43459</TotalTime>
  <Words>442</Words>
  <Application>Microsoft Office PowerPoint</Application>
  <PresentationFormat>On-screen Show (4:3)</PresentationFormat>
  <Paragraphs>87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Green group template</vt:lpstr>
      <vt:lpstr>Photocurable Nanocomposites for  Customizable Cartilage Replacements </vt:lpstr>
      <vt:lpstr>Introduction</vt:lpstr>
      <vt:lpstr>Introduction</vt:lpstr>
      <vt:lpstr>Background</vt:lpstr>
      <vt:lpstr>Confirming Gel Fraction</vt:lpstr>
      <vt:lpstr>Nanoparticle Size &amp; Dispersion</vt:lpstr>
      <vt:lpstr>Dynamic Mechanical Behavior</vt:lpstr>
      <vt:lpstr>Compressive Testing</vt:lpstr>
      <vt:lpstr>Conclusions &amp; Future Work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HeeRan Hong</dc:creator>
  <cp:lastModifiedBy>Alexis Hocken</cp:lastModifiedBy>
  <cp:revision>868</cp:revision>
  <dcterms:created xsi:type="dcterms:W3CDTF">2015-10-23T18:39:52Z</dcterms:created>
  <dcterms:modified xsi:type="dcterms:W3CDTF">2021-03-25T18:49:06Z</dcterms:modified>
</cp:coreProperties>
</file>